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123148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Cloud Computing and Big Data</a:t>
            </a:r>
            <a:br>
              <a:rPr lang="en-US" sz="3600"/>
            </a:br>
            <a:br>
              <a:rPr lang="en-US" sz="3959"/>
            </a:br>
            <a:r>
              <a:rPr lang="en-US" sz="3959"/>
              <a:t>Machine Learning</a:t>
            </a:r>
            <a:endParaRPr sz="3959"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824" y="4162310"/>
            <a:ext cx="6400354" cy="1752451"/>
          </a:xfrm>
          <a:prstGeom prst="rect">
            <a:avLst/>
          </a:prstGeom>
          <a:noFill/>
          <a:ln>
            <a:noFill/>
          </a:ln>
        </p:spPr>
        <p:txBody>
          <a:bodyPr anchorCtr="0" anchor="t" bIns="32125" lIns="64275" spcFirstLastPara="1" rIns="64275" wrap="square" tIns="321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Oxford University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Software Engineering Programme</a:t>
            </a:r>
            <a:endParaRPr sz="2960"/>
          </a:p>
          <a:p>
            <a:pPr indent="0" lvl="0" marL="0" rtl="0" algn="ctr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ts val="2960"/>
              <a:buNone/>
            </a:pPr>
            <a:r>
              <a:rPr lang="en-US" sz="2960"/>
              <a:t>July 2021</a:t>
            </a:r>
            <a:endParaRPr sz="29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Supervised vs Unsupervised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http://www.slideshare.net/damirdobric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2400" y="1667933"/>
            <a:ext cx="9144000" cy="374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learning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Supervised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required labels are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Aiming to find an algorithm that correctly identifies these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Iterative exploration and refinement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Useful for prediction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Unsupervised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labels are not known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The system identifies new classifications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Exploring the past, better understanding it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Char char="•"/>
            </a:pPr>
            <a:r>
              <a:rPr lang="en-US" sz="2720"/>
              <a:t>Reinforcement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Learning as you go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–"/>
            </a:pPr>
            <a:r>
              <a:rPr lang="en-US" sz="2380"/>
              <a:t>E.g. learning to play chess while playing chess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r>
              <a:t/>
            </a:r>
            <a:endParaRPr sz="204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Types of machine learning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/ Prediction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Recommendation and Collaborative Filtering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511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Identifying a class into which this sample fits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look at a picture and decide if it contains a bird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key part of artificial intelligence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Also deeply useful for making sense of big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Applying a model based on previous data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Allows prediction of future state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Many statistical techniques</a:t>
            </a:r>
            <a:endParaRPr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3273" y="3483163"/>
            <a:ext cx="4652859" cy="307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Regression vs Classification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Regression produces a real number or numbers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i.e. a continuously varying answer or answers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Classification identifies a set or element of a set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False, Blue, Person, High-Value Customer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Bayes Theorem</a:t>
            </a:r>
            <a:br>
              <a:rPr lang="en-US" sz="3959"/>
            </a:br>
            <a:endParaRPr sz="3959"/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00" y="1202267"/>
            <a:ext cx="8890000" cy="39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P(A|B) is the probability of A given 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P(A) is the probability of A without regard to 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Classification Algorithms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Naïve Bayes</a:t>
            </a:r>
            <a:br>
              <a:rPr lang="en-US"/>
            </a:b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6098"/>
            <a:ext cx="9144000" cy="475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Deep Learning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9400"/>
            <a:ext cx="9144000" cy="4361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Definitions and terminology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overall process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Main techniques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and examples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Big Data Machine Learning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 and PMML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Spark MLLib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Introduction to the lab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Google Tensor Flow</a:t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320" y="1417638"/>
            <a:ext cx="7357159" cy="58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375635" y="1600200"/>
            <a:ext cx="474246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Announced and open sourced in Nov 2015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Strong adoption in the meantime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CPU and GPU support with no coding changes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Neural networks plus arbitrary dataflows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www.tensorflow.org</a:t>
            </a:r>
            <a:endParaRPr sz="2400"/>
          </a:p>
        </p:txBody>
      </p:sp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9700" y="1168400"/>
            <a:ext cx="3200400" cy="5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Inspirobot.me </a:t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1417638"/>
            <a:ext cx="48133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MLLib’s algorithms</a:t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0300"/>
            <a:ext cx="9144000" cy="20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Grouping items into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Where items in a cluster are more similar to each other than to items in other clusters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Basically creating the classifications from the data rather than applying them a priori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K-Means Clustering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9144000" cy="37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MLLib’s clustering</a:t>
            </a:r>
            <a:endParaRPr/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K-means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Gaussian mixture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Power iteration clustering (PIC)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Latent Dirichlet allocation (LDA)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Streaming k-means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Recommendation and Collaborative Filtering</a:t>
            </a:r>
            <a:endParaRPr sz="3959"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Given a user’s interaction with items, what else are they likely to prefer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908300"/>
            <a:ext cx="6959600" cy="39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Frequent Pattern Mining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4833" y="2278245"/>
            <a:ext cx="6100234" cy="457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5167"/>
            <a:ext cx="9144000" cy="56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MLLib FPM</a:t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Frequent pattern mining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FP-growth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association rules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PrefixSpan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Spark MLLib Pipelines</a:t>
            </a:r>
            <a:endParaRPr/>
          </a:p>
        </p:txBody>
      </p:sp>
      <p:pic>
        <p:nvPicPr>
          <p:cNvPr id="282" name="Google Shape;2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89" y="1610168"/>
            <a:ext cx="7450667" cy="190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89" y="3897275"/>
            <a:ext cx="7450667" cy="209734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 txBox="1"/>
          <p:nvPr/>
        </p:nvSpPr>
        <p:spPr>
          <a:xfrm rot="-5400000">
            <a:off x="7944135" y="2286802"/>
            <a:ext cx="11159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 rot="-5400000">
            <a:off x="8054506" y="4674402"/>
            <a:ext cx="8307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Big Data ML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can learn more insights with more data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Many examples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Netflix competition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Google, Facebook, Twitter etc are all doing big data ML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Obviously we want the right algorithms: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–"/>
            </a:pPr>
            <a:r>
              <a:rPr lang="en-US" sz="2590"/>
              <a:t>E.g. Kmeans++ is a parallelizable version of Kmeans</a:t>
            </a:r>
            <a:endParaRPr sz="2590"/>
          </a:p>
          <a:p>
            <a:pPr indent="-342900" lvl="0" marL="34290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Char char="•"/>
            </a:pPr>
            <a:r>
              <a:rPr lang="en-US" sz="2960"/>
              <a:t>MLLib and Mahout come pre-built with these</a:t>
            </a:r>
            <a:endParaRPr sz="29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Amazon Machine Learning</a:t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Machine Learning is a powerful way of gaining insight and value from big data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Recommendation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Classification and prediction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Clustering and understanding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Many coding and deployment options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into Spark, Hadoop and AWS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Definition of Machine Learning</a:t>
            </a:r>
            <a:endParaRPr sz="3959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learn from data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Ok that was a circular definition 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Definition take 2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Algorithms that can analyse a set of data to find patterns and then make predictions when new data comes 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Uses of Machine Learning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Fraud Detection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Spam emails, fake reviews, credit card fraud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Personalization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Recommendations </a:t>
            </a:r>
            <a:endParaRPr sz="18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Targeted Marketing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Predictive preferences, cross-selling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Content Classification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Document classification, sentiment analysis</a:t>
            </a:r>
            <a:endParaRPr sz="20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Customer Support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Social media analysis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Many others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Learning phase</a:t>
            </a:r>
            <a:endParaRPr/>
          </a:p>
        </p:txBody>
      </p:sp>
      <p:grpSp>
        <p:nvGrpSpPr>
          <p:cNvPr id="121" name="Google Shape;121;p19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22" name="Google Shape;122;p19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Labelled Data 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9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Extraction of features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Learning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000" lIns="84000" spcFirstLastPara="1" rIns="28000" wrap="square" tIns="28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Usage phase</a:t>
            </a:r>
            <a:endParaRPr/>
          </a:p>
        </p:txBody>
      </p:sp>
      <p:grpSp>
        <p:nvGrpSpPr>
          <p:cNvPr id="135" name="Google Shape;135;p20"/>
          <p:cNvGrpSpPr/>
          <p:nvPr/>
        </p:nvGrpSpPr>
        <p:grpSpPr>
          <a:xfrm>
            <a:off x="379452" y="3418750"/>
            <a:ext cx="8221964" cy="888861"/>
            <a:chOff x="3817" y="1818550"/>
            <a:chExt cx="8221964" cy="888861"/>
          </a:xfrm>
        </p:grpSpPr>
        <p:sp>
          <p:nvSpPr>
            <p:cNvPr id="136" name="Google Shape;136;p20"/>
            <p:cNvSpPr/>
            <p:nvPr/>
          </p:nvSpPr>
          <p:spPr>
            <a:xfrm>
              <a:off x="3817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 txBox="1"/>
            <p:nvPr/>
          </p:nvSpPr>
          <p:spPr>
            <a:xfrm>
              <a:off x="448248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2003754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2448185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Data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4003692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 txBox="1"/>
            <p:nvPr/>
          </p:nvSpPr>
          <p:spPr>
            <a:xfrm>
              <a:off x="4448123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Algorithm 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003629" y="1818550"/>
              <a:ext cx="2222152" cy="888861"/>
            </a:xfrm>
            <a:prstGeom prst="chevron">
              <a:avLst>
                <a:gd fmla="val 50000" name="adj"/>
              </a:avLst>
            </a:prstGeom>
            <a:gradFill>
              <a:gsLst>
                <a:gs pos="0">
                  <a:srgbClr val="3E7FCD"/>
                </a:gs>
                <a:gs pos="100000">
                  <a:srgbClr val="96C0FF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448060" y="1818550"/>
              <a:ext cx="1333291" cy="888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650" lIns="92000" spcFirstLastPara="1" rIns="30650" wrap="square" tIns="3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endParaRPr b="0" i="0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incoming data to be analysed</a:t>
            </a:r>
            <a:endParaRPr sz="1960"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a JPG picture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Feature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quantifiable data from the sample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E.g. colour, height, width, pixel data, etc</a:t>
            </a:r>
            <a:endParaRPr sz="1960"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Label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Some useful information about the sample that we wish to categorise: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679"/>
              <a:buChar char="•"/>
            </a:pPr>
            <a:r>
              <a:rPr lang="en-US" sz="1679"/>
              <a:t>E.g. looking at a picture this is a person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ts val="2240"/>
              <a:buChar char="•"/>
            </a:pPr>
            <a:r>
              <a:rPr lang="en-US" sz="2240"/>
              <a:t>Model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output of some learning algorithm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ts val="1960"/>
              <a:buChar char="–"/>
            </a:pPr>
            <a:r>
              <a:rPr lang="en-US" sz="1960"/>
              <a:t>The parameterization of an algorithm that can be run against new data</a:t>
            </a:r>
            <a:endParaRPr sz="19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